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70" r:id="rId2"/>
    <p:sldId id="279" r:id="rId3"/>
    <p:sldId id="278" r:id="rId4"/>
    <p:sldId id="276" r:id="rId5"/>
    <p:sldId id="277" r:id="rId6"/>
    <p:sldId id="257" r:id="rId7"/>
    <p:sldId id="258" r:id="rId8"/>
    <p:sldId id="259" r:id="rId9"/>
    <p:sldId id="272" r:id="rId10"/>
    <p:sldId id="275" r:id="rId11"/>
    <p:sldId id="273" r:id="rId12"/>
    <p:sldId id="27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tm\Desktop\Load%20Growth%20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26686362058254"/>
          <c:y val="0.25721583831670108"/>
          <c:w val="0.75087779676794386"/>
          <c:h val="0.529307261844495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2-4388-AADB-3556CD984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2-4388-AADB-3556CD984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2-4388-AADB-3556CD98405A}"/>
              </c:ext>
            </c:extLst>
          </c:dPt>
          <c:cat>
            <c:strRef>
              <c:f>Sheet1!$B$3:$B$5</c:f>
              <c:strCache>
                <c:ptCount val="3"/>
                <c:pt idx="0">
                  <c:v>Reliability</c:v>
                </c:pt>
                <c:pt idx="1">
                  <c:v>Generation</c:v>
                </c:pt>
                <c:pt idx="2">
                  <c:v>Load Growth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51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2-4388-AADB-3556CD984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448721147065593E-2"/>
          <c:y val="0.79063668345889659"/>
          <c:w val="0.90755127885293441"/>
          <c:h val="0.20936318465198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3835256894258"/>
          <c:y val="6.7301394025641836E-2"/>
          <c:w val="0.82178459713083807"/>
          <c:h val="0.7024649386824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Sheet1!$A$5:$A$9</c:f>
              <c:strCache>
                <c:ptCount val="5"/>
                <c:pt idx="0">
                  <c:v>Data Centers</c:v>
                </c:pt>
                <c:pt idx="1">
                  <c:v>Industrial</c:v>
                </c:pt>
                <c:pt idx="2">
                  <c:v>Crypto</c:v>
                </c:pt>
                <c:pt idx="3">
                  <c:v>Transport</c:v>
                </c:pt>
                <c:pt idx="4">
                  <c:v>Building Electrification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19</c:v>
                </c:pt>
                <c:pt idx="1">
                  <c:v>116</c:v>
                </c:pt>
                <c:pt idx="2">
                  <c:v>13.5</c:v>
                </c:pt>
                <c:pt idx="3">
                  <c:v>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D-42C6-9C93-A9EF492232EE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Increase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Sheet1!$A$5:$A$9</c:f>
              <c:strCache>
                <c:ptCount val="5"/>
                <c:pt idx="0">
                  <c:v>Data Centers</c:v>
                </c:pt>
                <c:pt idx="1">
                  <c:v>Industrial</c:v>
                </c:pt>
                <c:pt idx="2">
                  <c:v>Crypto</c:v>
                </c:pt>
                <c:pt idx="3">
                  <c:v>Transport</c:v>
                </c:pt>
                <c:pt idx="4">
                  <c:v>Building Electrification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16</c:v>
                </c:pt>
                <c:pt idx="1">
                  <c:v>36</c:v>
                </c:pt>
                <c:pt idx="2">
                  <c:v>11.5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D-42C6-9C93-A9EF49223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722735"/>
        <c:axId val="1346723695"/>
      </c:barChart>
      <c:catAx>
        <c:axId val="134672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723695"/>
        <c:crosses val="autoZero"/>
        <c:auto val="1"/>
        <c:lblAlgn val="ctr"/>
        <c:lblOffset val="100"/>
        <c:noMultiLvlLbl val="0"/>
      </c:catAx>
      <c:valAx>
        <c:axId val="1346723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Capacity</a:t>
                </a:r>
                <a:r>
                  <a:rPr lang="en-US" sz="1600" baseline="0" dirty="0">
                    <a:solidFill>
                      <a:schemeClr val="tx1"/>
                    </a:solidFill>
                  </a:rPr>
                  <a:t> (Gigawatts)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72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237928306906846"/>
          <c:y val="0.11972040206068099"/>
          <c:w val="0.40820623449466076"/>
          <c:h val="0.18709056142493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A6573A0-6895-9C14-DD02-353C45DD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6ECEC89D-C03E-4358-7E57-C5FCE87B26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15516DC9-4004-2B5A-99B2-E0AB126062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93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778F6791-1D08-17DE-9DBA-0CF86AF01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5EC67CE8-66B1-E0EE-5055-6D432213D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651F0ECA-B8F2-80D1-726F-8A329700E7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59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F2779C32-2F15-1964-862E-DF152267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709DC32C-57C1-1015-EF3E-ABD24703FC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4D45D005-A4DE-367F-AF20-C79C27376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79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1C058D41-AA4D-B28D-C83D-464550DFD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3303EEB4-1A82-5317-744A-EEDA5CE478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38B31F63-04CE-B728-14D2-8F7CCEED6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2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DC23CEA5-6E4E-AF74-3B33-AD4B28F0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0DE94388-7D1D-BFE6-23DD-D6E17996C8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59C2CE4C-3ECF-1666-7ACB-58B93321C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89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209a3c1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209a3c1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209a3c1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209a3c1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209a3c1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209a3c1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EAEDEC36-C3F0-0574-C8D8-5877F54C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09a3c170_0_26:notes">
            <a:extLst>
              <a:ext uri="{FF2B5EF4-FFF2-40B4-BE49-F238E27FC236}">
                <a16:creationId xmlns:a16="http://schemas.microsoft.com/office/drawing/2014/main" id="{F17197FF-5F4B-0172-5C2E-AE88A72FC0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209a3c170_0_26:notes">
            <a:extLst>
              <a:ext uri="{FF2B5EF4-FFF2-40B4-BE49-F238E27FC236}">
                <a16:creationId xmlns:a16="http://schemas.microsoft.com/office/drawing/2014/main" id="{691E9449-65E3-7F8E-C15E-7B7289D8F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iskanencenter.org/contextualizing-electric-transmission-permitting-data-from-2010-to-2020/" TargetMode="Externa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hartman@rstreet.or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6.tmp"/><Relationship Id="rId7" Type="http://schemas.openxmlformats.org/officeDocument/2006/relationships/hyperlink" Target="https://www.rstreet.org/wp-content/uploads/2024/09/FINAL2_r-street-policy-study-no-308-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rstreet.org/commentary/exorcising-the-ghosts-of-enron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rstreet.org/research/electric-paradigms-competitive-structures-benefit-consum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mp.lbl.gov/sites/default/files/2024-04/Queued%20Up%202024%20Edition_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elibrary.ferc.gov/eLibrary/filelist?accession_number=20230608-5155&amp;optimized=false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hyperlink" Target="https://www.ferc.gov/news-events/events/innovations-and-efficiencies-generator-interconnection-workshop-day-1-2-09102024" TargetMode="External"/><Relationship Id="rId5" Type="http://schemas.openxmlformats.org/officeDocument/2006/relationships/hyperlink" Target="https://www.rstreet.org/outreach/pre-workshop-comments-of-the-r-street-institute-before-the-federal-energy-regulatory-commission-on-innovations-and-efficiencies-in-generation-interconnection/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www.rstreet.org/outreach/beth-garza-testimony-at-the-ferc-hearing-on-integrated-transmission-planning-and-generator-interconnection/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idstrategiesllc.com/wp-content/uploads/2024/03/AEI-2024-Generation-Interconnection-Scorecard.pdf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14439" b="44375"/>
          <a:stretch/>
        </p:blipFill>
        <p:spPr>
          <a:xfrm>
            <a:off x="0" y="1272798"/>
            <a:ext cx="9144000" cy="25107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272798"/>
            <a:ext cx="9144000" cy="2510726"/>
          </a:xfrm>
          <a:prstGeom prst="rect">
            <a:avLst/>
          </a:prstGeom>
          <a:solidFill>
            <a:schemeClr val="dk1">
              <a:alpha val="83921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0" y="2755124"/>
            <a:ext cx="4349250" cy="77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lt1"/>
              </a:buClr>
              <a:buSzPts val="4320"/>
            </a:pPr>
            <a:r>
              <a:rPr lang="en-US" sz="324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Western Power Improvement: </a:t>
            </a:r>
            <a:br>
              <a:rPr lang="en-US" sz="324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</a:br>
            <a:r>
              <a:rPr lang="en-US" sz="24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Market Expansion, Interconnection &amp; Transmission Siting</a:t>
            </a:r>
            <a:endParaRPr sz="2400"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4701521" y="2006600"/>
            <a:ext cx="4273146" cy="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l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Invited Input to Nevada Regional Transmission Coordination Task Force</a:t>
            </a:r>
          </a:p>
          <a:p>
            <a:pPr marL="0" indent="0" algn="l">
              <a:lnSpc>
                <a:spcPct val="90000"/>
              </a:lnSpc>
              <a:buClr>
                <a:schemeClr val="lt1"/>
              </a:buClr>
              <a:buSzPts val="2400"/>
            </a:pPr>
            <a:endParaRPr lang="en-US" sz="18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indent="0" algn="l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Oct. 28, 2024</a:t>
            </a:r>
          </a:p>
          <a:p>
            <a:pPr marL="0" indent="0" algn="l">
              <a:lnSpc>
                <a:spcPct val="90000"/>
              </a:lnSpc>
              <a:buClr>
                <a:schemeClr val="lt1"/>
              </a:buClr>
              <a:buSzPts val="2400"/>
            </a:pP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4572000" y="2086459"/>
            <a:ext cx="0" cy="883403"/>
          </a:xfrm>
          <a:prstGeom prst="straightConnector1">
            <a:avLst/>
          </a:prstGeom>
          <a:noFill/>
          <a:ln w="25400" cap="flat" cmpd="sng">
            <a:solidFill>
              <a:srgbClr val="D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85987EF-4DDE-088B-D963-BFC8F396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9" y="4396445"/>
            <a:ext cx="976332" cy="6323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087A902-F3F4-0818-3697-A1EBEEF4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CDB29092-AF9C-909B-09EE-6E1743CBB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Transmission Permitting &amp; Siting</a:t>
            </a:r>
            <a:endParaRPr dirty="0"/>
          </a:p>
        </p:txBody>
      </p:sp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511E2B79-0A16-40F8-A8E1-50746C119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332" y="1152475"/>
            <a:ext cx="8593667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FERC: limited backstop authority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Unusual: often interstate infrastructure has federal preemptive authority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Senate legislation pending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State: primary jurisdiction (intra- and interstate)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Local: pronounced role, varies by state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Tribal, private authority roles </a:t>
            </a:r>
          </a:p>
          <a:p>
            <a:pPr lvl="0"/>
            <a:r>
              <a:rPr lang="en-US" dirty="0"/>
              <a:t>Effects: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Piecemeal, haphazard, uncoordinated across jurisdictions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Local projects often exempt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Biases favor intrastate </a:t>
            </a:r>
            <a:r>
              <a:rPr lang="en-US" dirty="0">
                <a:sym typeface="Wingdings" panose="05000000000000000000" pitchFamily="2" charset="2"/>
              </a:rPr>
              <a:t> suppress interstate 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State improvements (forthcoming paper)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Better benefits info/accounting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Incumbent/non-incumbent equivalency 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Lower specious litigation risk</a:t>
            </a:r>
          </a:p>
          <a:p>
            <a:pPr lvl="2" indent="-342900">
              <a:buSzPts val="1800"/>
              <a:buChar char="●"/>
            </a:pPr>
            <a:r>
              <a:rPr lang="en-US" dirty="0"/>
              <a:t>Legit harm considerations only, appeals process, etc.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08378-370D-73EB-A55F-595E2051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404A39-3947-1CD6-60C4-717DBCC7D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747604"/>
              </p:ext>
            </p:extLst>
          </p:nvPr>
        </p:nvGraphicFramePr>
        <p:xfrm>
          <a:off x="6827184" y="161214"/>
          <a:ext cx="2312893" cy="32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959FD5-F5A4-20B3-BD53-3F899BB5C052}"/>
              </a:ext>
            </a:extLst>
          </p:cNvPr>
          <p:cNvSpPr txBox="1"/>
          <p:nvPr/>
        </p:nvSpPr>
        <p:spPr>
          <a:xfrm>
            <a:off x="6836586" y="415252"/>
            <a:ext cx="23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New Project Driver (2010-2020)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4FFC8-BEE6-5C8A-06F2-993822E6A171}"/>
              </a:ext>
            </a:extLst>
          </p:cNvPr>
          <p:cNvSpPr txBox="1"/>
          <p:nvPr/>
        </p:nvSpPr>
        <p:spPr>
          <a:xfrm>
            <a:off x="7413587" y="4773038"/>
            <a:ext cx="180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Source</a:t>
            </a:r>
            <a:r>
              <a:rPr lang="en-US" sz="1000" dirty="0"/>
              <a:t>: data from </a:t>
            </a:r>
            <a:r>
              <a:rPr lang="en-US" sz="1000" dirty="0" err="1"/>
              <a:t>Niskanen</a:t>
            </a:r>
            <a:r>
              <a:rPr lang="en-US" sz="1000" dirty="0"/>
              <a:t>, C Three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6583F-494F-07AB-1A78-29230240F29E}"/>
              </a:ext>
            </a:extLst>
          </p:cNvPr>
          <p:cNvSpPr txBox="1"/>
          <p:nvPr/>
        </p:nvSpPr>
        <p:spPr>
          <a:xfrm>
            <a:off x="5609415" y="3784070"/>
            <a:ext cx="2626657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Status quo encourages </a:t>
            </a:r>
            <a:r>
              <a:rPr lang="en-US" i="1" dirty="0"/>
              <a:t>dis</a:t>
            </a:r>
            <a:r>
              <a:rPr lang="en-US" dirty="0"/>
              <a:t>economies of scale; mostly incremental reliability upgrades</a:t>
            </a:r>
          </a:p>
        </p:txBody>
      </p:sp>
    </p:spTree>
    <p:extLst>
      <p:ext uri="{BB962C8B-B14F-4D97-AF65-F5344CB8AC3E}">
        <p14:creationId xmlns:p14="http://schemas.microsoft.com/office/powerpoint/2010/main" val="139368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7AEAFE35-03C3-DC0D-8157-D4D871BCC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771111-466D-04B7-53DC-FAB16B74D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526448"/>
              </p:ext>
            </p:extLst>
          </p:nvPr>
        </p:nvGraphicFramePr>
        <p:xfrm>
          <a:off x="3022600" y="922867"/>
          <a:ext cx="6121400" cy="422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F6DA8074-E470-7DA0-0116-776391960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Load Growth Readiness</a:t>
            </a:r>
            <a:endParaRPr dirty="0"/>
          </a:p>
        </p:txBody>
      </p:sp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4EC2EBBA-C04F-7152-1854-E0EFEA0E0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98308"/>
            <a:ext cx="3439033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Organized, regional market adoption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Well-designed markets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Efficient transmission practices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Efficient interconnection practices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Streamlined permitting &amp; siting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dirty="0"/>
              <a:t>Quality consumer choice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6E339-ECA5-EC03-095F-58ADFFAD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" b="-18873"/>
          <a:stretch/>
        </p:blipFill>
        <p:spPr>
          <a:xfrm>
            <a:off x="-15498" y="0"/>
            <a:ext cx="9171374" cy="61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-15498" y="0"/>
            <a:ext cx="9167248" cy="51435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227" y="4207792"/>
            <a:ext cx="1030784" cy="81947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2270501" y="674177"/>
            <a:ext cx="460299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700" dirty="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Thank you!</a:t>
            </a:r>
            <a:endParaRPr sz="1050" dirty="0"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>
            <a:off x="2057400" y="1278611"/>
            <a:ext cx="5044698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3"/>
          <p:cNvSpPr txBox="1"/>
          <p:nvPr/>
        </p:nvSpPr>
        <p:spPr>
          <a:xfrm>
            <a:off x="2987298" y="2056661"/>
            <a:ext cx="3347634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5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Devin Hartman</a:t>
            </a:r>
            <a:endParaRPr sz="1050" dirty="0">
              <a:latin typeface="Overpass"/>
              <a:ea typeface="Overpass"/>
              <a:cs typeface="Overpass"/>
              <a:sym typeface="Overpass"/>
            </a:endParaRPr>
          </a:p>
          <a:p>
            <a:pPr algn="ctr"/>
            <a:r>
              <a:rPr lang="en-US" sz="15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  <a:hlinkClick r:id="rId5"/>
              </a:rPr>
              <a:t>dhartman@rstreet.org</a:t>
            </a:r>
            <a:endParaRPr lang="en-US" sz="15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ctr"/>
            <a:endParaRPr lang="en-US" sz="15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852D9-3815-458A-98E4-6BE3317D4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/>
          </a:p>
        </p:txBody>
      </p:sp>
      <p:pic>
        <p:nvPicPr>
          <p:cNvPr id="99" name="Google Shape;9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1108" y="1369219"/>
            <a:ext cx="5801784" cy="326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t="5533" b="10062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696" y="4395675"/>
            <a:ext cx="871415" cy="6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041110" y="2150889"/>
            <a:ext cx="7067228" cy="13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100" dirty="0">
                <a:solidFill>
                  <a:schemeClr val="lt1"/>
                </a:solidFill>
                <a:latin typeface="+mn-lt"/>
                <a:ea typeface="Overpass"/>
                <a:cs typeface="Overpass"/>
                <a:sym typeface="Overpass"/>
              </a:rPr>
              <a:t>R Street Institute is a nonprofit, nonpartisan, public policy research organization. Our mission is to engage in policy research and outreach to promote free markets and limited, effective government.</a:t>
            </a:r>
            <a:endParaRPr sz="1050" dirty="0">
              <a:latin typeface="+mn-lt"/>
              <a:ea typeface="Overpass"/>
              <a:cs typeface="Overpass"/>
              <a:sym typeface="Overpas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041110" y="1321473"/>
            <a:ext cx="3045417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dirty="0">
                <a:solidFill>
                  <a:srgbClr val="DF0000"/>
                </a:solidFill>
                <a:latin typeface="+mn-lt"/>
                <a:ea typeface="Overpass Black"/>
                <a:cs typeface="Overpass Black"/>
                <a:sym typeface="Overpass Black"/>
              </a:rPr>
              <a:t>WHO  WE  ARE</a:t>
            </a:r>
            <a:endParaRPr sz="1050" dirty="0">
              <a:latin typeface="+mn-lt"/>
              <a:ea typeface="Overpass Black"/>
              <a:cs typeface="Overpass Black"/>
              <a:sym typeface="Overpass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7442D73-D6EC-FD67-F61D-F4BDDACC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2DF14361-5691-7E5D-D04D-228C5F906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18" y="2527989"/>
            <a:ext cx="3851882" cy="2543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9371C-C975-B022-65FA-215A5A78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679" y="71672"/>
            <a:ext cx="2651188" cy="1767459"/>
          </a:xfrm>
          <a:prstGeom prst="rect">
            <a:avLst/>
          </a:prstGeom>
        </p:spPr>
      </p:pic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3E3F706C-F1E5-EBCA-F7F1-FB6333D738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Towards a Western RTO</a:t>
            </a:r>
            <a:endParaRPr dirty="0"/>
          </a:p>
        </p:txBody>
      </p:sp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7437B1C9-BCBF-4C79-D6B9-52B6DC09B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8066" y="1152475"/>
            <a:ext cx="4792134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RTOs generally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Overwhelming positive &amp; growing net benefits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Overcoming myths (e.g., </a:t>
            </a:r>
            <a:r>
              <a:rPr lang="en-US" dirty="0">
                <a:hlinkClick r:id="rId5"/>
              </a:rPr>
              <a:t>ghosts of Enron</a:t>
            </a:r>
            <a:r>
              <a:rPr lang="en-US" dirty="0"/>
              <a:t>)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Confront (surmountable) challenges (e.g., governance, admin/expertise/legal cost)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West moving toward “hybrid” model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Organized wholesale markets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Vertically-integrated cost-of-service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Lessons from MISO &amp; traditional SPP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Fragmented functions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Western Resource Adequacy Plan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Western Transmission Expansion Coalition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Unlike other RTO expansion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76048-1EC1-11C3-645B-7A13C9D4D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728C0-6046-0D44-43D4-137595E56EBF}"/>
              </a:ext>
            </a:extLst>
          </p:cNvPr>
          <p:cNvSpPr txBox="1"/>
          <p:nvPr/>
        </p:nvSpPr>
        <p:spPr>
          <a:xfrm>
            <a:off x="6299199" y="83812"/>
            <a:ext cx="284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An RTO for the West: Opportunities and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B8055-4E5D-29AA-C599-8D5AAE7ECA32}"/>
              </a:ext>
            </a:extLst>
          </p:cNvPr>
          <p:cNvSpPr txBox="1"/>
          <p:nvPr/>
        </p:nvSpPr>
        <p:spPr>
          <a:xfrm>
            <a:off x="6306547" y="1839132"/>
            <a:ext cx="2837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Street </a:t>
            </a:r>
            <a:r>
              <a:rPr lang="en-US" dirty="0">
                <a:hlinkClick r:id="rId7"/>
              </a:rPr>
              <a:t>Policy Study</a:t>
            </a:r>
            <a:r>
              <a:rPr lang="en-US" dirty="0"/>
              <a:t> Sept. 2024</a:t>
            </a:r>
          </a:p>
        </p:txBody>
      </p:sp>
      <p:pic>
        <p:nvPicPr>
          <p:cNvPr id="10" name="Picture 9" descr="A group of colorful squares with black text&#10;&#10;Description automatically generated">
            <a:extLst>
              <a:ext uri="{FF2B5EF4-FFF2-40B4-BE49-F238E27FC236}">
                <a16:creationId xmlns:a16="http://schemas.microsoft.com/office/drawing/2014/main" id="{85211369-F786-4023-999B-7AF10161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534" y="2393239"/>
            <a:ext cx="939153" cy="724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2688-684E-1B48-E9CB-B0F5AAEE6549}"/>
              </a:ext>
            </a:extLst>
          </p:cNvPr>
          <p:cNvSpPr txBox="1"/>
          <p:nvPr/>
        </p:nvSpPr>
        <p:spPr>
          <a:xfrm>
            <a:off x="6226672" y="4897279"/>
            <a:ext cx="2989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R Street </a:t>
            </a:r>
            <a:r>
              <a:rPr lang="en-US" sz="1000" dirty="0">
                <a:hlinkClick r:id="rId9"/>
              </a:rPr>
              <a:t>Electric Paradigms paper</a:t>
            </a:r>
            <a:r>
              <a:rPr lang="en-US" sz="10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1867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CC297D89-2BCB-F3DE-9B5C-AF79A6EAE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FF7F4C81-2CB1-BA95-D8CF-7A39B2305D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RTO West: Technical Considerations</a:t>
            </a:r>
            <a:endParaRPr dirty="0"/>
          </a:p>
        </p:txBody>
      </p:sp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8EF5770B-8327-5B42-9FCE-ECE0318564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Lower costs and improve achievement of reliability and </a:t>
            </a:r>
            <a:r>
              <a:rPr lang="en-US" dirty="0" err="1"/>
              <a:t>envir</a:t>
            </a:r>
            <a:r>
              <a:rPr lang="en-US" dirty="0"/>
              <a:t>. goals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Align economic motives with engineering realities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Intraregional advantages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E.g., lower barriers to entry </a:t>
            </a:r>
            <a:r>
              <a:rPr lang="en-US" dirty="0">
                <a:sym typeface="Wingdings" panose="05000000000000000000" pitchFamily="2" charset="2"/>
              </a:rPr>
              <a:t> innovation &amp; cost savings</a:t>
            </a:r>
            <a:endParaRPr lang="en-US" dirty="0"/>
          </a:p>
          <a:p>
            <a:pPr lvl="1" indent="-342900">
              <a:buSzPts val="1800"/>
              <a:buChar char="●"/>
            </a:pPr>
            <a:r>
              <a:rPr lang="en-US" dirty="0"/>
              <a:t>E.g., superior resource dispatch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Better seams management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Agreements to manage overloads caused by loop flows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Value grows w/ future resource mix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Esp. variable &amp; use-limited resources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Technical-governance tradeoffs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SPP Markets+ thesis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2A971-92F8-C2D2-7604-0256F145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1F87FC-C22D-3B5B-3640-99B034481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49" y="3168083"/>
            <a:ext cx="1962251" cy="180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FF0C2-530F-F5AC-3D24-91C7A72D9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61" y="1684868"/>
            <a:ext cx="1985439" cy="34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8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27F3A1D9-E6B5-EBE0-9737-86ABBBD76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B353E00E-4BF5-CD7E-734D-97574932B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RTO West: Governance Considerations</a:t>
            </a:r>
            <a:endParaRPr dirty="0"/>
          </a:p>
        </p:txBody>
      </p:sp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7339F363-0B00-CBEC-DCCF-5D98CDC34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RTOs generally: quasi-autonomous nongovernmental orgs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Improve accountability, remedy incumbent transmission owner favoritism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West specifically: CAISO governance uniqueness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States interests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Retain autonomy, better efficiency under “hybrid” than traditional model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More autonomy, less efficiency under “hybrid” than restructured model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RTO functions: integrated vs. multiple orgs 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Resource adequacy: watch utility IRP-regional need alignment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Transmission: planning-operating divide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Market incrementalism: watch design, monitoring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28CFEC-7B69-70B2-DF51-BE964FE0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42A46-512F-F498-3A94-52336222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467" y="2264764"/>
            <a:ext cx="1949550" cy="2730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0D752-372F-8353-3ED2-82715E9D68AB}"/>
              </a:ext>
            </a:extLst>
          </p:cNvPr>
          <p:cNvSpPr txBox="1"/>
          <p:nvPr/>
        </p:nvSpPr>
        <p:spPr>
          <a:xfrm>
            <a:off x="7090466" y="1458725"/>
            <a:ext cx="2053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 Autonomy Retained via Key Authorities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E5C5B-1E34-C33F-58B7-E92C426D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548" y="3810000"/>
            <a:ext cx="1375090" cy="1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D19F7-B354-872C-E8FE-16E4C994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Interconnection Woes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10349"/>
            <a:ext cx="3574500" cy="325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2-3x+ delays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Upgrade cost multiplying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Slow processing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RTOs inundated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Non-RTOs: far fewer requests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dirty="0"/>
              <a:t>Order 2023… and beyond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3171" y="152401"/>
            <a:ext cx="1723929" cy="481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900" cy="6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70461"/>
            <a:ext cx="6900" cy="6566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486425" y="260025"/>
            <a:ext cx="4845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GW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A01F1-C9D4-D9D9-F961-4D79F7847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085" y="1498600"/>
            <a:ext cx="3842340" cy="3465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C8E58-96DC-DDC1-3327-F011DA6EB6B8}"/>
              </a:ext>
            </a:extLst>
          </p:cNvPr>
          <p:cNvSpPr txBox="1"/>
          <p:nvPr/>
        </p:nvSpPr>
        <p:spPr>
          <a:xfrm>
            <a:off x="3747284" y="4951137"/>
            <a:ext cx="2015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000" u="sng" dirty="0">
                <a:solidFill>
                  <a:schemeClr val="hlink"/>
                </a:solidFill>
                <a:hlinkClick r:id="rId7"/>
              </a:rPr>
              <a:t>Source: LBL</a:t>
            </a:r>
            <a:r>
              <a:rPr lang="en" sz="1000" u="sng" dirty="0">
                <a:solidFill>
                  <a:schemeClr val="hlink"/>
                </a:solidFill>
              </a:rPr>
              <a:t> graphics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Interconnection Policy 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107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NOPR scope narrow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 dirty="0"/>
              <a:t>Limited benefit vs expected improvements (eg MISO)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 dirty="0"/>
              <a:t>Incrementally beneficial 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Organized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consumer letter</a:t>
            </a:r>
            <a:r>
              <a:rPr lang="en" dirty="0"/>
              <a:t> ahead of O2023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 dirty="0"/>
              <a:t>Clarify: delays, costs mostly passed to consumers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 dirty="0"/>
              <a:t>Motivate supplemental action </a:t>
            </a:r>
            <a:endParaRPr dirty="0"/>
          </a:p>
          <a:p>
            <a:pPr lvl="0">
              <a:buChar char="➔"/>
            </a:pPr>
            <a:r>
              <a:rPr lang="en-US" dirty="0"/>
              <a:t>Parties sought action on letter post-O2023</a:t>
            </a:r>
          </a:p>
          <a:p>
            <a:pPr lvl="1">
              <a:buChar char="◆"/>
            </a:pPr>
            <a:r>
              <a:rPr lang="en-US" dirty="0"/>
              <a:t>Sen. Cortez-Masto’s EGIPA introduced </a:t>
            </a:r>
          </a:p>
          <a:p>
            <a:pPr lvl="1">
              <a:buChar char="◆"/>
            </a:pPr>
            <a:r>
              <a:rPr lang="en-US" dirty="0"/>
              <a:t>FERC held workshop (RSI </a:t>
            </a:r>
            <a:r>
              <a:rPr lang="en-US" dirty="0">
                <a:hlinkClick r:id="rId4"/>
              </a:rPr>
              <a:t>testimony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comments</a:t>
            </a:r>
            <a:r>
              <a:rPr lang="en-US" dirty="0"/>
              <a:t>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Regions taking various indep. </a:t>
            </a:r>
            <a:r>
              <a:rPr lang="en-US" dirty="0"/>
              <a:t>a</a:t>
            </a:r>
            <a:r>
              <a:rPr lang="en" dirty="0"/>
              <a:t>ctions</a:t>
            </a:r>
          </a:p>
          <a:p>
            <a:pPr lvl="1">
              <a:buFont typeface="Arial"/>
              <a:buChar char="◆"/>
            </a:pPr>
            <a:r>
              <a:rPr lang="en-US" dirty="0"/>
              <a:t>M</a:t>
            </a:r>
            <a:r>
              <a:rPr lang="en" dirty="0"/>
              <a:t>ixed results</a:t>
            </a: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491" y="281069"/>
            <a:ext cx="1353109" cy="32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2400" y="1860475"/>
            <a:ext cx="3021600" cy="14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2412" y="638187"/>
            <a:ext cx="3021599" cy="108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AD8B3-F569-5F40-92AB-C571FB65D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pic>
        <p:nvPicPr>
          <p:cNvPr id="1026" name="Picture 2" descr="Workshop on US generator interconnection | Tyler Norris posted on the topic  | LinkedIn">
            <a:extLst>
              <a:ext uri="{FF2B5EF4-FFF2-40B4-BE49-F238E27FC236}">
                <a16:creationId xmlns:a16="http://schemas.microsoft.com/office/drawing/2014/main" id="{0D9DCDE6-8900-575C-7E35-4EC03E33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74" y="3449096"/>
            <a:ext cx="1056217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E5307-554C-3CE0-DA15-2727BA7B5C26}"/>
              </a:ext>
            </a:extLst>
          </p:cNvPr>
          <p:cNvSpPr txBox="1"/>
          <p:nvPr/>
        </p:nvSpPr>
        <p:spPr>
          <a:xfrm>
            <a:off x="7105091" y="3392428"/>
            <a:ext cx="20389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bre Baskerville" panose="020F0502020204030204" pitchFamily="2" charset="0"/>
              </a:rPr>
              <a:t>Innovations and Efficiencies in Generator Interconnection 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F0502020204030204" pitchFamily="2" charset="0"/>
                <a:hlinkClick r:id="rId11"/>
              </a:rPr>
              <a:t>Workshop</a:t>
            </a:r>
            <a:endParaRPr lang="en-US" b="0" i="0" dirty="0">
              <a:solidFill>
                <a:srgbClr val="000000"/>
              </a:solidFill>
              <a:effectLst/>
              <a:latin typeface="Libre Baskerville" panose="020F05020202040302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Outstanding Reform Priorities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388533"/>
            <a:ext cx="8832300" cy="3678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6550">
              <a:lnSpc>
                <a:spcPct val="130000"/>
              </a:lnSpc>
              <a:buClr>
                <a:srgbClr val="191919"/>
              </a:buClr>
              <a:buSzPts val="1700"/>
              <a:buFont typeface="Times New Roman"/>
              <a:buAutoNum type="arabicPeriod"/>
            </a:pPr>
            <a:r>
              <a:rPr lang="en" sz="1600" dirty="0">
                <a:sym typeface="Times New Roman"/>
              </a:rPr>
              <a:t>Accurate &amp; consistent study assumptions.</a:t>
            </a:r>
          </a:p>
          <a:p>
            <a:pPr indent="-336550">
              <a:lnSpc>
                <a:spcPct val="130000"/>
              </a:lnSpc>
              <a:buClr>
                <a:srgbClr val="191919"/>
              </a:buClr>
              <a:buSzPts val="1700"/>
              <a:buFont typeface="Times New Roman"/>
              <a:buAutoNum type="arabicPeriod"/>
            </a:pPr>
            <a:r>
              <a:rPr lang="en-US" sz="1600" dirty="0">
                <a:sym typeface="Times New Roman"/>
              </a:rPr>
              <a:t>Adopt cost-effective network upgrades policy (emphasis on transmission planning). </a:t>
            </a:r>
          </a:p>
          <a:p>
            <a:pPr marL="45720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Font typeface="Times New Roman"/>
              <a:buAutoNum type="arabicPeriod"/>
            </a:pPr>
            <a:r>
              <a:rPr lang="en" sz="1600" dirty="0">
                <a:sym typeface="Times New Roman"/>
              </a:rPr>
              <a:t>Evaluate advanced transmission technologies and redispatch for upgrade solutions. </a:t>
            </a:r>
            <a:endParaRPr sz="1600" dirty="0">
              <a:sym typeface="Times New Roman"/>
            </a:endParaRPr>
          </a:p>
          <a:p>
            <a:pPr marL="45720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Font typeface="Times New Roman"/>
              <a:buAutoNum type="arabicPeriod"/>
            </a:pPr>
            <a:r>
              <a:rPr lang="en" sz="1600" dirty="0">
                <a:sym typeface="Times New Roman"/>
              </a:rPr>
              <a:t>Permit fast-tracking of requests for “as-available” interconnection service. </a:t>
            </a:r>
          </a:p>
          <a:p>
            <a:pPr lvl="1" indent="-336550">
              <a:lnSpc>
                <a:spcPct val="130000"/>
              </a:lnSpc>
              <a:buClr>
                <a:srgbClr val="191919"/>
              </a:buClr>
              <a:buSzPts val="1700"/>
            </a:pPr>
            <a:r>
              <a:rPr lang="en" dirty="0">
                <a:sym typeface="Times New Roman"/>
              </a:rPr>
              <a:t>Generator bears the risks of curtailment and congestion. Ineligible (initially) for capacity valuation. </a:t>
            </a:r>
            <a:endParaRPr dirty="0">
              <a:sym typeface="Times New Roman"/>
            </a:endParaRPr>
          </a:p>
          <a:p>
            <a:pPr marL="45720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700"/>
              <a:buFont typeface="Times New Roman"/>
              <a:buAutoNum type="arabicPeriod"/>
            </a:pPr>
            <a:r>
              <a:rPr lang="en" sz="1600" dirty="0">
                <a:sym typeface="Times New Roman"/>
              </a:rPr>
              <a:t>Use advanced computing &amp; management practices to expedite interconnection studies. 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6B0D5-7C7B-C209-825F-28A82783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C5B9EE-399F-904C-57EF-8CA9031FC9EA}"/>
              </a:ext>
            </a:extLst>
          </p:cNvPr>
          <p:cNvSpPr txBox="1"/>
          <p:nvPr/>
        </p:nvSpPr>
        <p:spPr>
          <a:xfrm>
            <a:off x="1210733" y="3697308"/>
            <a:ext cx="782928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FERC likely to encourage further “bottom-up” regional improvements </a:t>
            </a:r>
          </a:p>
          <a:p>
            <a:pPr algn="ctr"/>
            <a:r>
              <a:rPr lang="en-US" sz="1800" dirty="0"/>
              <a:t>(i.e., tech conf, reporting, policy statement; </a:t>
            </a:r>
            <a:r>
              <a:rPr lang="en-US" sz="1800" dirty="0" err="1"/>
              <a:t>supplem</a:t>
            </a:r>
            <a:r>
              <a:rPr lang="en-US" sz="1800" dirty="0"/>
              <a:t>. rulemaking unlikely)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Western Region Takeaway: Lead on Finishing Reforms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0B395078-F6DE-84F3-564B-A145843A2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0C6F0B-4FAB-2E44-AC68-81A5498E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267" y="1191716"/>
            <a:ext cx="7569199" cy="3856550"/>
          </a:xfrm>
          <a:prstGeom prst="rect">
            <a:avLst/>
          </a:prstGeom>
        </p:spPr>
      </p:pic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BB622BF3-936E-51EC-9F63-E990269E1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Interconnection Priorities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452052-95D1-EBD5-E0D5-80F3A024E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3" y="4456869"/>
            <a:ext cx="976332" cy="632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1B12F-BE19-A687-0188-5638B0B26728}"/>
              </a:ext>
            </a:extLst>
          </p:cNvPr>
          <p:cNvSpPr txBox="1"/>
          <p:nvPr/>
        </p:nvSpPr>
        <p:spPr>
          <a:xfrm>
            <a:off x="1524000" y="4809067"/>
            <a:ext cx="654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Grid Strategies &amp; Brattle interconnection </a:t>
            </a:r>
            <a:r>
              <a:rPr lang="en-US" dirty="0">
                <a:hlinkClick r:id="rId5"/>
              </a:rPr>
              <a:t>report card</a:t>
            </a:r>
            <a:r>
              <a:rPr lang="en-US" dirty="0"/>
              <a:t> (Feb. 2024)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B0D7AC-740E-BF4F-E340-5D58F1B1ED62}"/>
              </a:ext>
            </a:extLst>
          </p:cNvPr>
          <p:cNvSpPr/>
          <p:nvPr/>
        </p:nvSpPr>
        <p:spPr>
          <a:xfrm>
            <a:off x="3759201" y="1532467"/>
            <a:ext cx="533400" cy="818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26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695</Words>
  <Application>Microsoft Office PowerPoint</Application>
  <PresentationFormat>On-screen Show (16:9)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</vt:lpstr>
      <vt:lpstr>Calibri</vt:lpstr>
      <vt:lpstr>Libre Baskerville</vt:lpstr>
      <vt:lpstr>Overpass</vt:lpstr>
      <vt:lpstr>Overpass Black</vt:lpstr>
      <vt:lpstr>Times New Roman</vt:lpstr>
      <vt:lpstr>Wingdings</vt:lpstr>
      <vt:lpstr>Simple Light</vt:lpstr>
      <vt:lpstr>Western Power Improvement:  Market Expansion, Interconnection &amp; Transmission Siting</vt:lpstr>
      <vt:lpstr>PowerPoint Presentation</vt:lpstr>
      <vt:lpstr>Towards a Western RTO</vt:lpstr>
      <vt:lpstr>RTO West: Technical Considerations</vt:lpstr>
      <vt:lpstr>RTO West: Governance Considerations</vt:lpstr>
      <vt:lpstr>Interconnection Woes</vt:lpstr>
      <vt:lpstr>Interconnection Policy </vt:lpstr>
      <vt:lpstr>Outstanding Reform Priorities</vt:lpstr>
      <vt:lpstr>Interconnection Priorities </vt:lpstr>
      <vt:lpstr>Transmission Permitting &amp; Siting</vt:lpstr>
      <vt:lpstr>Load Growth Readiness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FERC’s Generator Interconnection Workshop</dc:title>
  <dc:creator>Devin Hartman</dc:creator>
  <cp:lastModifiedBy>Lisa Fredley</cp:lastModifiedBy>
  <cp:revision>22</cp:revision>
  <dcterms:modified xsi:type="dcterms:W3CDTF">2024-10-28T18:55:52Z</dcterms:modified>
</cp:coreProperties>
</file>